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7" r:id="rId2"/>
    <p:sldId id="258" r:id="rId3"/>
    <p:sldId id="259" r:id="rId4"/>
    <p:sldId id="341" r:id="rId5"/>
    <p:sldId id="342" r:id="rId6"/>
    <p:sldId id="343" r:id="rId7"/>
    <p:sldId id="344" r:id="rId8"/>
    <p:sldId id="345" r:id="rId9"/>
    <p:sldId id="346" r:id="rId10"/>
    <p:sldId id="347" r:id="rId11"/>
    <p:sldId id="348" r:id="rId12"/>
    <p:sldId id="350" r:id="rId13"/>
    <p:sldId id="351" r:id="rId14"/>
    <p:sldId id="352" r:id="rId15"/>
    <p:sldId id="353" r:id="rId16"/>
    <p:sldId id="354" r:id="rId17"/>
    <p:sldId id="355" r:id="rId18"/>
    <p:sldId id="356" r:id="rId19"/>
    <p:sldId id="349" r:id="rId20"/>
    <p:sldId id="358" r:id="rId21"/>
    <p:sldId id="359"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92" autoAdjust="0"/>
    <p:restoredTop sz="94660"/>
  </p:normalViewPr>
  <p:slideViewPr>
    <p:cSldViewPr>
      <p:cViewPr varScale="1">
        <p:scale>
          <a:sx n="96" d="100"/>
          <a:sy n="96" d="100"/>
        </p:scale>
        <p:origin x="768"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ZERO AND NEGATIVE EXPONENT</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13912F-84D0-45A2-AA6F-0EB63ECFB14F}" type="datetimeFigureOut">
              <a:rPr lang="en-US" smtClean="0"/>
              <a:pPr/>
              <a:t>2/15/2017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6E439E-0625-445B-BDA5-391B50BDBE25}" type="slidenum">
              <a:rPr lang="en-US" smtClean="0"/>
              <a:pPr/>
              <a:t>‹#›</a:t>
            </a:fld>
            <a:endParaRPr 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ZERO AND NEGATIVE EXPONENT</a:t>
            </a: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B2E5F-FCC9-46D9-92BB-21BF556528A3}" type="datetimeFigureOut">
              <a:rPr lang="en-US" smtClean="0"/>
              <a:pPr/>
              <a:t>2/15/2017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25194-D0B3-4E3C-935D-F30A7CD7FF03}" type="slidenum">
              <a:rPr lang="en-US" smtClean="0"/>
              <a:pPr/>
              <a:t>‹#›</a:t>
            </a:fld>
            <a:endParaRPr 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ZERO AND NEGATIVE EXPONENT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pPr/>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6BBCC1D-6D34-4BB4-81AD-D94EC416E488}"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6BBCC1D-6D34-4BB4-81AD-D94EC416E488}" type="datetimeFigureOut">
              <a:rPr lang="en-US" smtClean="0"/>
              <a:pPr/>
              <a:t>2/15/2017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6BBCC1D-6D34-4BB4-81AD-D94EC416E488}" type="datetimeFigureOut">
              <a:rPr lang="en-US" smtClean="0"/>
              <a:pPr/>
              <a:t>2/15/2017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pPr/>
              <a:t>2/15/2017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pPr/>
              <a:t>2/15/2017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pPr/>
              <a:t>‹#›</a:t>
            </a:fld>
            <a:endParaRPr lang="en-US"/>
          </a:p>
        </p:txBody>
      </p:sp>
    </p:spTree>
    <p:extLst>
      <p:ext uri="{BB962C8B-B14F-4D97-AF65-F5344CB8AC3E}">
        <p14:creationId xmlns:p14="http://schemas.microsoft.com/office/powerpoint/2010/main"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1.bin"/><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notesSlide" Target="../notesSlides/notesSlide18.xml"/><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6.wmf"/><Relationship Id="rId5" Type="http://schemas.openxmlformats.org/officeDocument/2006/relationships/oleObject" Target="../embeddings/oleObject4.bin"/><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7.wmf"/><Relationship Id="rId5" Type="http://schemas.openxmlformats.org/officeDocument/2006/relationships/oleObject" Target="../embeddings/oleObject5.bin"/><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t>Samples and Surveys</a:t>
            </a:r>
            <a:endParaRPr lang="en-US" dirty="0"/>
          </a:p>
        </p:txBody>
      </p:sp>
      <p:sp>
        <p:nvSpPr>
          <p:cNvPr id="3" name="Subtitle 2"/>
          <p:cNvSpPr>
            <a:spLocks noGrp="1"/>
          </p:cNvSpPr>
          <p:nvPr>
            <p:ph type="subTitle" idx="1"/>
          </p:nvPr>
        </p:nvSpPr>
        <p:spPr/>
        <p:txBody>
          <a:bodyPr/>
          <a:lstStyle/>
          <a:p>
            <a:r>
              <a:rPr lang="en-US" dirty="0"/>
              <a:t>Unit 12 Lesson 5</a:t>
            </a:r>
          </a:p>
        </p:txBody>
      </p:sp>
      <p:pic>
        <p:nvPicPr>
          <p:cNvPr id="7" name="Picture 2" descr="C:\Users\nicart\Dropbox\algebra 1\Horizontal 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831" y="691223"/>
            <a:ext cx="8229600" cy="103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0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534400" cy="830997"/>
          </a:xfrm>
          <a:prstGeom prst="rect">
            <a:avLst/>
          </a:prstGeom>
          <a:noFill/>
        </p:spPr>
        <p:txBody>
          <a:bodyPr wrap="square" rtlCol="0">
            <a:spAutoFit/>
          </a:bodyPr>
          <a:lstStyle/>
          <a:p>
            <a:r>
              <a:rPr lang="en-US" sz="2400" b="1" dirty="0">
                <a:solidFill>
                  <a:srgbClr val="0070C0"/>
                </a:solidFill>
              </a:rPr>
              <a:t>Sample Problem 2.</a:t>
            </a:r>
            <a:r>
              <a:rPr lang="en-US" sz="2400" b="1" dirty="0"/>
              <a:t> Select the appropriate method of collecting data for the following problem</a:t>
            </a:r>
            <a:r>
              <a:rPr lang="en-US" sz="2400" dirty="0"/>
              <a:t>.</a:t>
            </a: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00150"/>
            <a:ext cx="8305800" cy="2677656"/>
          </a:xfrm>
          <a:prstGeom prst="rect">
            <a:avLst/>
          </a:prstGeom>
          <a:noFill/>
        </p:spPr>
        <p:txBody>
          <a:bodyPr wrap="square" rtlCol="0">
            <a:spAutoFit/>
          </a:bodyPr>
          <a:lstStyle/>
          <a:p>
            <a:r>
              <a:rPr lang="en-US" sz="2800" dirty="0"/>
              <a:t>6. Performance of a bank.							</a:t>
            </a:r>
          </a:p>
          <a:p>
            <a:r>
              <a:rPr lang="en-US" sz="2800" dirty="0"/>
              <a:t>7. Activity of a virus newly discovered.</a:t>
            </a:r>
          </a:p>
          <a:p>
            <a:r>
              <a:rPr lang="en-US" sz="2800" dirty="0"/>
              <a:t>					</a:t>
            </a:r>
          </a:p>
          <a:p>
            <a:r>
              <a:rPr lang="en-US" sz="2800" dirty="0"/>
              <a:t>8. Documentary in the attitude of a person with mental disorder.		</a:t>
            </a:r>
          </a:p>
        </p:txBody>
      </p:sp>
      <p:sp>
        <p:nvSpPr>
          <p:cNvPr id="8" name="TextBox 7"/>
          <p:cNvSpPr txBox="1"/>
          <p:nvPr/>
        </p:nvSpPr>
        <p:spPr>
          <a:xfrm>
            <a:off x="533400" y="1657350"/>
            <a:ext cx="2852058" cy="523220"/>
          </a:xfrm>
          <a:prstGeom prst="rect">
            <a:avLst/>
          </a:prstGeom>
          <a:solidFill>
            <a:srgbClr val="FFFFCC"/>
          </a:solidFill>
        </p:spPr>
        <p:txBody>
          <a:bodyPr wrap="square" rtlCol="0">
            <a:spAutoFit/>
          </a:bodyPr>
          <a:lstStyle/>
          <a:p>
            <a:r>
              <a:rPr lang="en-US" sz="2800" dirty="0"/>
              <a:t>Indirect Interview</a:t>
            </a:r>
          </a:p>
        </p:txBody>
      </p:sp>
      <p:sp>
        <p:nvSpPr>
          <p:cNvPr id="9" name="TextBox 8"/>
          <p:cNvSpPr txBox="1"/>
          <p:nvPr/>
        </p:nvSpPr>
        <p:spPr>
          <a:xfrm>
            <a:off x="529770" y="2484666"/>
            <a:ext cx="3200400" cy="523220"/>
          </a:xfrm>
          <a:prstGeom prst="rect">
            <a:avLst/>
          </a:prstGeom>
          <a:solidFill>
            <a:srgbClr val="FFFFCC"/>
          </a:solidFill>
        </p:spPr>
        <p:txBody>
          <a:bodyPr wrap="square" rtlCol="0">
            <a:spAutoFit/>
          </a:bodyPr>
          <a:lstStyle/>
          <a:p>
            <a:r>
              <a:rPr lang="en-US" sz="2800" dirty="0"/>
              <a:t>Experiment Method</a:t>
            </a:r>
          </a:p>
        </p:txBody>
      </p:sp>
      <p:sp>
        <p:nvSpPr>
          <p:cNvPr id="10" name="TextBox 9"/>
          <p:cNvSpPr txBox="1"/>
          <p:nvPr/>
        </p:nvSpPr>
        <p:spPr>
          <a:xfrm>
            <a:off x="533400" y="3790950"/>
            <a:ext cx="3200400" cy="523220"/>
          </a:xfrm>
          <a:prstGeom prst="rect">
            <a:avLst/>
          </a:prstGeom>
          <a:solidFill>
            <a:srgbClr val="FFFFCC"/>
          </a:solidFill>
        </p:spPr>
        <p:txBody>
          <a:bodyPr wrap="square" rtlCol="0">
            <a:spAutoFit/>
          </a:bodyPr>
          <a:lstStyle/>
          <a:p>
            <a:r>
              <a:rPr lang="en-US" sz="2800" dirty="0"/>
              <a:t>Observation Method</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3" end="3"/>
                                            </p:txEl>
                                          </p:spTgt>
                                        </p:tgtEl>
                                        <p:attrNameLst>
                                          <p:attrName>style.visibility</p:attrName>
                                        </p:attrNameLst>
                                      </p:cBhvr>
                                      <p:to>
                                        <p:strVal val="visible"/>
                                      </p:to>
                                    </p:set>
                                    <p:animEffect transition="in" filter="strips(downLeft)">
                                      <p:cBhvr>
                                        <p:cTn id="27" dur="500"/>
                                        <p:tgtEl>
                                          <p:spTgt spid="1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Planning the Study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108543"/>
          </a:xfrm>
          <a:prstGeom prst="rect">
            <a:avLst/>
          </a:prstGeom>
          <a:noFill/>
        </p:spPr>
        <p:txBody>
          <a:bodyPr wrap="square" rtlCol="0">
            <a:spAutoFit/>
          </a:bodyPr>
          <a:lstStyle/>
          <a:p>
            <a:r>
              <a:rPr lang="en-US" sz="2800" dirty="0"/>
              <a:t>1. Make an estimation of the number of items in the population.</a:t>
            </a:r>
          </a:p>
          <a:p>
            <a:r>
              <a:rPr lang="en-US" sz="2800" dirty="0"/>
              <a:t>2. Asses resources such as the time and money factors which are available to pursue the research.</a:t>
            </a:r>
          </a:p>
          <a:p>
            <a:r>
              <a:rPr lang="en-US" sz="2800" dirty="0"/>
              <a:t>3.  Determine the sample size by the use of </a:t>
            </a:r>
            <a:r>
              <a:rPr lang="en-US" sz="2800" dirty="0" err="1"/>
              <a:t>Slovin's</a:t>
            </a:r>
            <a:r>
              <a:rPr lang="en-US" sz="2800" dirty="0"/>
              <a:t> Formula.</a:t>
            </a:r>
          </a:p>
          <a:p>
            <a:pPr lvl="0" algn="just"/>
            <a:endParaRPr lang="en-US" sz="2800" dirty="0"/>
          </a:p>
        </p:txBody>
      </p:sp>
      <p:graphicFrame>
        <p:nvGraphicFramePr>
          <p:cNvPr id="245762" name="Object 2"/>
          <p:cNvGraphicFramePr>
            <a:graphicFrameLocks noChangeAspect="1"/>
          </p:cNvGraphicFramePr>
          <p:nvPr/>
        </p:nvGraphicFramePr>
        <p:xfrm>
          <a:off x="2362199" y="3257550"/>
          <a:ext cx="1961535" cy="1066800"/>
        </p:xfrm>
        <a:graphic>
          <a:graphicData uri="http://schemas.openxmlformats.org/presentationml/2006/ole">
            <mc:AlternateContent xmlns:mc="http://schemas.openxmlformats.org/markup-compatibility/2006">
              <mc:Choice xmlns:v="urn:schemas-microsoft-com:vml" Requires="v">
                <p:oleObj spid="_x0000_s245763" name="Equation" r:id="rId5" imgW="723600" imgH="393480" progId="Equation.DSMT4">
                  <p:embed/>
                </p:oleObj>
              </mc:Choice>
              <mc:Fallback>
                <p:oleObj name="Equation" r:id="rId5" imgW="723600" imgH="39348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2199" y="3257550"/>
                        <a:ext cx="196153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4495800" y="3257550"/>
            <a:ext cx="4343400" cy="1569660"/>
          </a:xfrm>
          <a:prstGeom prst="rect">
            <a:avLst/>
          </a:prstGeom>
          <a:noFill/>
        </p:spPr>
        <p:txBody>
          <a:bodyPr wrap="square" rtlCol="0">
            <a:spAutoFit/>
          </a:bodyPr>
          <a:lstStyle/>
          <a:p>
            <a:r>
              <a:rPr lang="en-US" sz="2400" dirty="0"/>
              <a:t>Where </a:t>
            </a:r>
          </a:p>
          <a:p>
            <a:r>
              <a:rPr lang="en-US" sz="2400" dirty="0"/>
              <a:t>N = the population</a:t>
            </a:r>
          </a:p>
          <a:p>
            <a:r>
              <a:rPr lang="en-US" sz="2400" dirty="0"/>
              <a:t>n = the sample of the population</a:t>
            </a:r>
          </a:p>
          <a:p>
            <a:r>
              <a:rPr lang="en-US" sz="2400" dirty="0"/>
              <a:t>e= margin of error</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45762"/>
                                        </p:tgtEl>
                                        <p:attrNameLst>
                                          <p:attrName>style.visibility</p:attrName>
                                        </p:attrNameLst>
                                      </p:cBhvr>
                                      <p:to>
                                        <p:strVal val="visible"/>
                                      </p:to>
                                    </p:set>
                                    <p:animEffect transition="in" filter="strips(downLeft)">
                                      <p:cBhvr>
                                        <p:cTn id="27" dur="500"/>
                                        <p:tgtEl>
                                          <p:spTgt spid="245762"/>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strips(downLeft)">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7">
                                            <p:txEl>
                                              <p:pRg st="1" end="1"/>
                                            </p:txEl>
                                          </p:spTgt>
                                        </p:tgtEl>
                                        <p:attrNameLst>
                                          <p:attrName>style.visibility</p:attrName>
                                        </p:attrNameLst>
                                      </p:cBhvr>
                                      <p:to>
                                        <p:strVal val="visible"/>
                                      </p:to>
                                    </p:set>
                                    <p:animEffect transition="in" filter="strips(downLeft)">
                                      <p:cBhvr>
                                        <p:cTn id="37" dur="500"/>
                                        <p:tgtEl>
                                          <p:spTgt spid="7">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7">
                                            <p:txEl>
                                              <p:pRg st="2" end="2"/>
                                            </p:txEl>
                                          </p:spTgt>
                                        </p:tgtEl>
                                        <p:attrNameLst>
                                          <p:attrName>style.visibility</p:attrName>
                                        </p:attrNameLst>
                                      </p:cBhvr>
                                      <p:to>
                                        <p:strVal val="visible"/>
                                      </p:to>
                                    </p:set>
                                    <p:animEffect transition="in" filter="strips(downLeft)">
                                      <p:cBhvr>
                                        <p:cTn id="42" dur="500"/>
                                        <p:tgtEl>
                                          <p:spTgt spid="7">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animEffect transition="in" filter="strips(downLeft)">
                                      <p:cBhvr>
                                        <p:cTn id="4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046988"/>
          </a:xfrm>
          <a:prstGeom prst="rect">
            <a:avLst/>
          </a:prstGeom>
          <a:noFill/>
        </p:spPr>
        <p:txBody>
          <a:bodyPr wrap="square" rtlCol="0">
            <a:spAutoFit/>
          </a:bodyPr>
          <a:lstStyle/>
          <a:p>
            <a:pPr algn="just"/>
            <a:r>
              <a:rPr lang="en-US" sz="2400" b="1" dirty="0"/>
              <a:t>Simple random</a:t>
            </a:r>
            <a:r>
              <a:rPr lang="en-US" sz="2400" dirty="0"/>
              <a:t> - A random sample from whole population. Examples are lottery and raffle.</a:t>
            </a:r>
          </a:p>
          <a:p>
            <a:pPr algn="just"/>
            <a:r>
              <a:rPr lang="en-US" sz="2400" dirty="0"/>
              <a:t>Advantages: Highly representative if all subjects participate; the ideal. </a:t>
            </a:r>
          </a:p>
          <a:p>
            <a:pPr algn="just"/>
            <a:r>
              <a:rPr lang="en-US" sz="2400" dirty="0"/>
              <a:t>Disadvantages: Not possible without complete list of population members; potentially uneconomical to achieve; can be disruptive to isolate members from a group; time-scale may be too long, data/sample could change.</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pPr algn="just"/>
            <a:r>
              <a:rPr lang="en-US" sz="2400" b="1" dirty="0"/>
              <a:t>Stratified random </a:t>
            </a:r>
            <a:r>
              <a:rPr lang="en-US" sz="2400" dirty="0"/>
              <a:t>– A Random sample from identifiable groups (strata), subgroups, etc. Can be use for city wide survey.</a:t>
            </a:r>
          </a:p>
          <a:p>
            <a:pPr algn="just"/>
            <a:r>
              <a:rPr lang="en-US" sz="2400" dirty="0"/>
              <a:t>Advantages: Can ensure that specific groups are represented, even proportionally, in the sample(s) (e.g., by gender), by selecting individuals from strata list. </a:t>
            </a:r>
          </a:p>
          <a:p>
            <a:pPr algn="just"/>
            <a:r>
              <a:rPr lang="en-US" sz="2400" dirty="0"/>
              <a:t>Disadvantages: More complex, requires greater effort than simple random; strata must be carefully defined.</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785652"/>
          </a:xfrm>
          <a:prstGeom prst="rect">
            <a:avLst/>
          </a:prstGeom>
          <a:noFill/>
        </p:spPr>
        <p:txBody>
          <a:bodyPr wrap="square" rtlCol="0">
            <a:spAutoFit/>
          </a:bodyPr>
          <a:lstStyle/>
          <a:p>
            <a:pPr algn="just"/>
            <a:r>
              <a:rPr lang="en-US" sz="2400" b="1" dirty="0"/>
              <a:t>Cluster</a:t>
            </a:r>
            <a:r>
              <a:rPr lang="en-US" sz="2400" dirty="0"/>
              <a:t> - Random samples of successive clusters of subjects (e.g., by institution) until small groups are chosen as units.  Can be use for nationwide survey.</a:t>
            </a:r>
          </a:p>
          <a:p>
            <a:pPr algn="just"/>
            <a:r>
              <a:rPr lang="en-US" sz="2400" dirty="0"/>
              <a:t>Advantages: Possible to select randomly when no single list of population members exists, but local lists do; data collected on groups may avoid introduction of confounding by isolating members. </a:t>
            </a:r>
          </a:p>
          <a:p>
            <a:pPr algn="just"/>
            <a:r>
              <a:rPr lang="en-US" sz="2400" dirty="0"/>
              <a:t>Disadvantages: Clusters in a level must be equivalent and some natural ones are not for essential characteristics (e.g., geographic: numbers equal, but unemployment rates differ).</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308324"/>
          </a:xfrm>
          <a:prstGeom prst="rect">
            <a:avLst/>
          </a:prstGeom>
          <a:noFill/>
        </p:spPr>
        <p:txBody>
          <a:bodyPr wrap="square" rtlCol="0">
            <a:spAutoFit/>
          </a:bodyPr>
          <a:lstStyle/>
          <a:p>
            <a:r>
              <a:rPr lang="en-US" sz="2400" b="1" dirty="0"/>
              <a:t>Purposive</a:t>
            </a:r>
            <a:r>
              <a:rPr lang="en-US" sz="2400" dirty="0"/>
              <a:t> - Hand-pick subjects on the basis of specific characteristics. Advantages: Ensures balance of group sizes when multiple groups are to be selected. </a:t>
            </a:r>
          </a:p>
          <a:p>
            <a:pPr algn="just"/>
            <a:r>
              <a:rPr lang="en-US" sz="2400" dirty="0"/>
              <a:t>Disadvantages: Samples are not easily defensible as being representative of populations due to potential subjectivity of researcher.</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308324"/>
          </a:xfrm>
          <a:prstGeom prst="rect">
            <a:avLst/>
          </a:prstGeom>
          <a:noFill/>
        </p:spPr>
        <p:txBody>
          <a:bodyPr wrap="square" rtlCol="0">
            <a:spAutoFit/>
          </a:bodyPr>
          <a:lstStyle/>
          <a:p>
            <a:pPr algn="just"/>
            <a:r>
              <a:rPr lang="en-US" sz="2400" b="1" dirty="0"/>
              <a:t>Quota </a:t>
            </a:r>
            <a:r>
              <a:rPr lang="en-US" sz="2400" dirty="0"/>
              <a:t>-Select individuals as they come to fill a quota by characteristics proportional to populations. </a:t>
            </a:r>
          </a:p>
          <a:p>
            <a:pPr algn="just"/>
            <a:r>
              <a:rPr lang="en-US" sz="2400" dirty="0"/>
              <a:t>Advantages: Ensures selection of adequate numbers of subjects with appropriate characteristics. </a:t>
            </a:r>
          </a:p>
          <a:p>
            <a:pPr algn="just"/>
            <a:r>
              <a:rPr lang="en-US" sz="2400" dirty="0"/>
              <a:t>Disadvantages: Not possible to prove that the sample is representative of designated population.</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Sampling Technique</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308324"/>
          </a:xfrm>
          <a:prstGeom prst="rect">
            <a:avLst/>
          </a:prstGeom>
          <a:noFill/>
        </p:spPr>
        <p:txBody>
          <a:bodyPr wrap="square" rtlCol="0">
            <a:spAutoFit/>
          </a:bodyPr>
          <a:lstStyle/>
          <a:p>
            <a:pPr algn="just"/>
            <a:r>
              <a:rPr lang="en-US" sz="2400" b="1" dirty="0"/>
              <a:t>Convenient </a:t>
            </a:r>
            <a:r>
              <a:rPr lang="en-US" sz="2400" dirty="0"/>
              <a:t>- Either asking for volunteers, or the consequence of not all those selected finally participating, or a set of subjects who just happen to be available. </a:t>
            </a:r>
          </a:p>
          <a:p>
            <a:pPr algn="just"/>
            <a:r>
              <a:rPr lang="en-US" sz="2400" dirty="0"/>
              <a:t>Advantages: Inexpensive way of ensuring sufficient numbers of a study. </a:t>
            </a:r>
          </a:p>
          <a:p>
            <a:pPr algn="just"/>
            <a:r>
              <a:rPr lang="en-US" sz="2400" dirty="0"/>
              <a:t>Disadvantages: Can be highly unrepresentative.</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534400" cy="830997"/>
          </a:xfrm>
          <a:prstGeom prst="rect">
            <a:avLst/>
          </a:prstGeom>
          <a:noFill/>
        </p:spPr>
        <p:txBody>
          <a:bodyPr wrap="square" rtlCol="0">
            <a:spAutoFit/>
          </a:bodyPr>
          <a:lstStyle/>
          <a:p>
            <a:r>
              <a:rPr lang="en-US" sz="2400" b="1" dirty="0">
                <a:solidFill>
                  <a:srgbClr val="0070C0"/>
                </a:solidFill>
              </a:rPr>
              <a:t>Sample Problem 3</a:t>
            </a:r>
            <a:r>
              <a:rPr lang="en-US" sz="2400" dirty="0">
                <a:solidFill>
                  <a:srgbClr val="0070C0"/>
                </a:solidFill>
              </a:rPr>
              <a:t>. </a:t>
            </a:r>
            <a:r>
              <a:rPr lang="en-US" sz="2400" b="1" dirty="0"/>
              <a:t>Select the most appropriate sampling methods for the  following method.</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152400" y="1200150"/>
            <a:ext cx="8305800" cy="2246769"/>
          </a:xfrm>
          <a:prstGeom prst="rect">
            <a:avLst/>
          </a:prstGeom>
          <a:noFill/>
        </p:spPr>
        <p:txBody>
          <a:bodyPr wrap="square" rtlCol="0">
            <a:spAutoFit/>
          </a:bodyPr>
          <a:lstStyle/>
          <a:p>
            <a:r>
              <a:rPr lang="en-US" sz="2800" dirty="0"/>
              <a:t>9. Number of students to enter a certain course.			</a:t>
            </a:r>
          </a:p>
          <a:p>
            <a:r>
              <a:rPr lang="en-US" sz="2800" dirty="0"/>
              <a:t>10. Female students in a certain public school.		</a:t>
            </a:r>
          </a:p>
          <a:p>
            <a:r>
              <a:rPr lang="en-US" sz="2800" dirty="0"/>
              <a:t>11. Regular costumer in a salon				</a:t>
            </a:r>
          </a:p>
        </p:txBody>
      </p:sp>
      <p:sp>
        <p:nvSpPr>
          <p:cNvPr id="8" name="TextBox 7"/>
          <p:cNvSpPr txBox="1"/>
          <p:nvPr/>
        </p:nvSpPr>
        <p:spPr>
          <a:xfrm>
            <a:off x="762000" y="1657350"/>
            <a:ext cx="2852058" cy="523220"/>
          </a:xfrm>
          <a:prstGeom prst="rect">
            <a:avLst/>
          </a:prstGeom>
          <a:solidFill>
            <a:srgbClr val="FFFFCC"/>
          </a:solidFill>
        </p:spPr>
        <p:txBody>
          <a:bodyPr wrap="square" rtlCol="0">
            <a:spAutoFit/>
          </a:bodyPr>
          <a:lstStyle/>
          <a:p>
            <a:r>
              <a:rPr lang="en-US" sz="2800" dirty="0"/>
              <a:t>Quota Sampling</a:t>
            </a:r>
          </a:p>
        </p:txBody>
      </p:sp>
      <p:sp>
        <p:nvSpPr>
          <p:cNvPr id="9" name="TextBox 8"/>
          <p:cNvSpPr txBox="1"/>
          <p:nvPr/>
        </p:nvSpPr>
        <p:spPr>
          <a:xfrm>
            <a:off x="791028" y="2495550"/>
            <a:ext cx="4419600" cy="523220"/>
          </a:xfrm>
          <a:prstGeom prst="rect">
            <a:avLst/>
          </a:prstGeom>
          <a:solidFill>
            <a:srgbClr val="FFFFCC"/>
          </a:solidFill>
        </p:spPr>
        <p:txBody>
          <a:bodyPr wrap="square" rtlCol="0">
            <a:spAutoFit/>
          </a:bodyPr>
          <a:lstStyle/>
          <a:p>
            <a:r>
              <a:rPr lang="en-US" sz="2800" dirty="0"/>
              <a:t>Stratified Random Sampling</a:t>
            </a:r>
          </a:p>
        </p:txBody>
      </p:sp>
      <p:sp>
        <p:nvSpPr>
          <p:cNvPr id="10" name="TextBox 9"/>
          <p:cNvSpPr txBox="1"/>
          <p:nvPr/>
        </p:nvSpPr>
        <p:spPr>
          <a:xfrm>
            <a:off x="776514" y="3420130"/>
            <a:ext cx="2133600" cy="523220"/>
          </a:xfrm>
          <a:prstGeom prst="rect">
            <a:avLst/>
          </a:prstGeom>
          <a:solidFill>
            <a:srgbClr val="FFFFCC"/>
          </a:solidFill>
        </p:spPr>
        <p:txBody>
          <a:bodyPr wrap="square" rtlCol="0">
            <a:spAutoFit/>
          </a:bodyPr>
          <a:lstStyle/>
          <a:p>
            <a:r>
              <a:rPr lang="en-US" sz="2800" dirty="0"/>
              <a:t>Purposive	</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trips(downLeft)">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3200" y="483937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534400" cy="1200329"/>
          </a:xfrm>
          <a:prstGeom prst="rect">
            <a:avLst/>
          </a:prstGeom>
          <a:noFill/>
        </p:spPr>
        <p:txBody>
          <a:bodyPr wrap="square" rtlCol="0">
            <a:spAutoFit/>
          </a:bodyPr>
          <a:lstStyle/>
          <a:p>
            <a:r>
              <a:rPr lang="en-US" sz="2400" b="1" dirty="0">
                <a:solidFill>
                  <a:srgbClr val="0070C0"/>
                </a:solidFill>
              </a:rPr>
              <a:t>Sample Problem 4</a:t>
            </a:r>
            <a:r>
              <a:rPr lang="en-US" sz="2400" dirty="0">
                <a:solidFill>
                  <a:srgbClr val="0070C0"/>
                </a:solidFill>
              </a:rPr>
              <a:t>. </a:t>
            </a:r>
            <a:r>
              <a:rPr lang="en-US" sz="2400" b="1" dirty="0"/>
              <a:t>Calculate the sample size of the population below.</a:t>
            </a:r>
            <a:endParaRPr lang="en-US" sz="2400" dirty="0"/>
          </a:p>
          <a:p>
            <a:r>
              <a:rPr lang="en-US" sz="2400" dirty="0"/>
              <a:t> </a:t>
            </a: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1" name="TextBox 10"/>
          <p:cNvSpPr txBox="1"/>
          <p:nvPr/>
        </p:nvSpPr>
        <p:spPr>
          <a:xfrm>
            <a:off x="457200" y="1276350"/>
            <a:ext cx="8458200" cy="1200329"/>
          </a:xfrm>
          <a:prstGeom prst="rect">
            <a:avLst/>
          </a:prstGeom>
          <a:noFill/>
        </p:spPr>
        <p:txBody>
          <a:bodyPr wrap="square" rtlCol="0">
            <a:spAutoFit/>
          </a:bodyPr>
          <a:lstStyle/>
          <a:p>
            <a:pPr algn="just"/>
            <a:r>
              <a:rPr lang="en-US" sz="2400" dirty="0"/>
              <a:t>10. A researcher wants to know the average income of the families living in Town A which has 2500 residents. Calculate the sample size the researcher will need if a 5% margin of error is allowed.</a:t>
            </a:r>
          </a:p>
        </p:txBody>
      </p:sp>
      <p:sp>
        <p:nvSpPr>
          <p:cNvPr id="12" name="TextBox 11"/>
          <p:cNvSpPr txBox="1"/>
          <p:nvPr/>
        </p:nvSpPr>
        <p:spPr>
          <a:xfrm>
            <a:off x="533400" y="2419350"/>
            <a:ext cx="4419600" cy="461665"/>
          </a:xfrm>
          <a:prstGeom prst="rect">
            <a:avLst/>
          </a:prstGeom>
          <a:noFill/>
        </p:spPr>
        <p:txBody>
          <a:bodyPr wrap="square" rtlCol="0">
            <a:spAutoFit/>
          </a:bodyPr>
          <a:lstStyle/>
          <a:p>
            <a:r>
              <a:rPr lang="en-US" sz="2400" dirty="0"/>
              <a:t>Given: 		N = 2500, e = 0.05</a:t>
            </a:r>
          </a:p>
        </p:txBody>
      </p:sp>
      <p:sp>
        <p:nvSpPr>
          <p:cNvPr id="13" name="TextBox 12"/>
          <p:cNvSpPr txBox="1"/>
          <p:nvPr/>
        </p:nvSpPr>
        <p:spPr>
          <a:xfrm>
            <a:off x="533400" y="3028950"/>
            <a:ext cx="1371600" cy="461665"/>
          </a:xfrm>
          <a:prstGeom prst="rect">
            <a:avLst/>
          </a:prstGeom>
          <a:noFill/>
        </p:spPr>
        <p:txBody>
          <a:bodyPr wrap="square" rtlCol="0">
            <a:spAutoFit/>
          </a:bodyPr>
          <a:lstStyle/>
          <a:p>
            <a:r>
              <a:rPr lang="en-US" sz="2400" dirty="0"/>
              <a:t>Solution:</a:t>
            </a:r>
          </a:p>
        </p:txBody>
      </p:sp>
      <p:graphicFrame>
        <p:nvGraphicFramePr>
          <p:cNvPr id="246786" name="Object 2"/>
          <p:cNvGraphicFramePr>
            <a:graphicFrameLocks noChangeAspect="1"/>
          </p:cNvGraphicFramePr>
          <p:nvPr/>
        </p:nvGraphicFramePr>
        <p:xfrm>
          <a:off x="609599" y="3486150"/>
          <a:ext cx="2881745" cy="990600"/>
        </p:xfrm>
        <a:graphic>
          <a:graphicData uri="http://schemas.openxmlformats.org/presentationml/2006/ole">
            <mc:AlternateContent xmlns:mc="http://schemas.openxmlformats.org/markup-compatibility/2006">
              <mc:Choice xmlns:v="urn:schemas-microsoft-com:vml" Requires="v">
                <p:oleObj spid="_x0000_s246788" name="Equation" r:id="rId5" imgW="1218960" imgH="419040" progId="Equation.DSMT4">
                  <p:embed/>
                </p:oleObj>
              </mc:Choice>
              <mc:Fallback>
                <p:oleObj name="Equation" r:id="rId5" imgW="1218960" imgH="41904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599" y="3486150"/>
                        <a:ext cx="2881745"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6787" name="Object 3"/>
          <p:cNvGraphicFramePr>
            <a:graphicFrameLocks noChangeAspect="1"/>
          </p:cNvGraphicFramePr>
          <p:nvPr/>
        </p:nvGraphicFramePr>
        <p:xfrm>
          <a:off x="3523344" y="3667578"/>
          <a:ext cx="2628900" cy="533400"/>
        </p:xfrm>
        <a:graphic>
          <a:graphicData uri="http://schemas.openxmlformats.org/presentationml/2006/ole">
            <mc:AlternateContent xmlns:mc="http://schemas.openxmlformats.org/markup-compatibility/2006">
              <mc:Choice xmlns:v="urn:schemas-microsoft-com:vml" Requires="v">
                <p:oleObj spid="_x0000_s246789" name="Equation" r:id="rId7" imgW="876240" imgH="177480" progId="Equation.DSMT4">
                  <p:embed/>
                </p:oleObj>
              </mc:Choice>
              <mc:Fallback>
                <p:oleObj name="Equation" r:id="rId7" imgW="876240" imgH="177480" progId="Equation.DSMT4">
                  <p:embed/>
                  <p:pic>
                    <p:nvPicPr>
                      <p:cNvPr id="0"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23344" y="3667578"/>
                        <a:ext cx="26289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TextBox 13"/>
          <p:cNvSpPr txBox="1"/>
          <p:nvPr/>
        </p:nvSpPr>
        <p:spPr>
          <a:xfrm>
            <a:off x="6248400" y="3714750"/>
            <a:ext cx="1371600" cy="461665"/>
          </a:xfrm>
          <a:prstGeom prst="rect">
            <a:avLst/>
          </a:prstGeom>
          <a:noFill/>
        </p:spPr>
        <p:txBody>
          <a:bodyPr wrap="square" rtlCol="0">
            <a:spAutoFit/>
          </a:bodyPr>
          <a:lstStyle/>
          <a:p>
            <a:r>
              <a:rPr lang="en-US" sz="2400" dirty="0"/>
              <a:t>families</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lvl="0" algn="l">
              <a:defRPr/>
            </a:pPr>
            <a:r>
              <a:rPr lang="en-US" sz="1700" b="1" dirty="0">
                <a:latin typeface="Cambria" panose="02040503050406030204" pitchFamily="18" charset="0"/>
              </a:rPr>
              <a:t>Sample and Survey</a:t>
            </a:r>
          </a:p>
        </p:txBody>
      </p:sp>
      <p:sp>
        <p:nvSpPr>
          <p:cNvPr id="3" name="Content Placeholder 2"/>
          <p:cNvSpPr>
            <a:spLocks noGrp="1"/>
          </p:cNvSpPr>
          <p:nvPr>
            <p:ph idx="1"/>
          </p:nvPr>
        </p:nvSpPr>
        <p:spPr>
          <a:xfrm>
            <a:off x="228600" y="742950"/>
            <a:ext cx="8686800" cy="4114800"/>
          </a:xfrm>
        </p:spPr>
        <p:txBody>
          <a:bodyPr>
            <a:normAutofit lnSpcReduction="10000"/>
          </a:bodyPr>
          <a:lstStyle/>
          <a:p>
            <a:pPr marL="0" indent="0" algn="ctr">
              <a:buNone/>
            </a:pPr>
            <a:r>
              <a:rPr lang="en-US" sz="2400" b="1" dirty="0">
                <a:solidFill>
                  <a:srgbClr val="0070C0"/>
                </a:solidFill>
              </a:rPr>
              <a:t>Students will be able to:</a:t>
            </a:r>
          </a:p>
          <a:p>
            <a:pPr marL="0" indent="0" algn="ctr">
              <a:buNone/>
            </a:pPr>
            <a:r>
              <a:rPr lang="en-US" sz="2400" dirty="0"/>
              <a:t>Understand the concept of sampling and survey and compute for a sample size of a population</a:t>
            </a:r>
          </a:p>
          <a:p>
            <a:pPr marL="0" indent="0" algn="ctr">
              <a:buNone/>
            </a:pPr>
            <a:r>
              <a:rPr lang="en-US" sz="2400" b="1" dirty="0">
                <a:solidFill>
                  <a:srgbClr val="0070C0"/>
                </a:solidFill>
              </a:rPr>
              <a:t>Key Vocabulary:</a:t>
            </a:r>
          </a:p>
          <a:p>
            <a:pPr>
              <a:buFont typeface="Symbol" panose="05050102010706020507" pitchFamily="18" charset="2"/>
              <a:buChar char="·"/>
            </a:pPr>
            <a:r>
              <a:rPr lang="en-US" sz="2400" dirty="0"/>
              <a:t>Data			</a:t>
            </a:r>
          </a:p>
          <a:p>
            <a:pPr>
              <a:buFont typeface="Symbol" panose="05050102010706020507" pitchFamily="18" charset="2"/>
              <a:buChar char="·"/>
            </a:pPr>
            <a:r>
              <a:rPr lang="en-US" sz="2400" dirty="0"/>
              <a:t>Sample</a:t>
            </a:r>
          </a:p>
          <a:p>
            <a:pPr>
              <a:buFont typeface="Symbol" panose="05050102010706020507" pitchFamily="18" charset="2"/>
              <a:buChar char="·"/>
            </a:pPr>
            <a:r>
              <a:rPr lang="en-US" sz="2400" dirty="0"/>
              <a:t>Population</a:t>
            </a:r>
          </a:p>
          <a:p>
            <a:pPr>
              <a:buFont typeface="Symbol" panose="05050102010706020507" pitchFamily="18" charset="2"/>
              <a:buChar char="·"/>
            </a:pPr>
            <a:r>
              <a:rPr lang="en-US" sz="2400" dirty="0"/>
              <a:t>Sampling method</a:t>
            </a:r>
          </a:p>
          <a:p>
            <a:pPr>
              <a:buFont typeface="Symbol" panose="05050102010706020507" pitchFamily="18" charset="2"/>
              <a:buChar char="·"/>
            </a:pPr>
            <a:r>
              <a:rPr lang="en-US" sz="2400" dirty="0"/>
              <a:t>Quantitative</a:t>
            </a:r>
          </a:p>
          <a:p>
            <a:pPr>
              <a:buFont typeface="Symbol" panose="05050102010706020507" pitchFamily="18" charset="2"/>
              <a:buChar char="·"/>
            </a:pPr>
            <a:r>
              <a:rPr lang="en-US" sz="2400" dirty="0" err="1"/>
              <a:t>Qualitaive</a:t>
            </a:r>
            <a:endParaRPr lang="en-US" sz="2400" dirty="0"/>
          </a:p>
          <a:p>
            <a:pPr>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0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strips(downLeft)">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3200" y="483937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534400" cy="1200329"/>
          </a:xfrm>
          <a:prstGeom prst="rect">
            <a:avLst/>
          </a:prstGeom>
          <a:noFill/>
        </p:spPr>
        <p:txBody>
          <a:bodyPr wrap="square" rtlCol="0">
            <a:spAutoFit/>
          </a:bodyPr>
          <a:lstStyle/>
          <a:p>
            <a:r>
              <a:rPr lang="en-US" sz="2400" b="1" dirty="0">
                <a:solidFill>
                  <a:srgbClr val="0070C0"/>
                </a:solidFill>
              </a:rPr>
              <a:t>Sample Problem 4</a:t>
            </a:r>
            <a:r>
              <a:rPr lang="en-US" sz="2400" dirty="0">
                <a:solidFill>
                  <a:srgbClr val="0070C0"/>
                </a:solidFill>
              </a:rPr>
              <a:t>. </a:t>
            </a:r>
            <a:r>
              <a:rPr lang="en-US" sz="2400" b="1" dirty="0"/>
              <a:t>Calculate the sample size of the population below.</a:t>
            </a:r>
            <a:endParaRPr lang="en-US" sz="2400" dirty="0"/>
          </a:p>
          <a:p>
            <a:r>
              <a:rPr lang="en-US" sz="2400" dirty="0"/>
              <a:t> </a:t>
            </a: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1" name="TextBox 10"/>
          <p:cNvSpPr txBox="1"/>
          <p:nvPr/>
        </p:nvSpPr>
        <p:spPr>
          <a:xfrm>
            <a:off x="457200" y="1276350"/>
            <a:ext cx="8458200" cy="1323439"/>
          </a:xfrm>
          <a:prstGeom prst="rect">
            <a:avLst/>
          </a:prstGeom>
          <a:noFill/>
        </p:spPr>
        <p:txBody>
          <a:bodyPr wrap="square" rtlCol="0">
            <a:spAutoFit/>
          </a:bodyPr>
          <a:lstStyle/>
          <a:p>
            <a:pPr algn="just"/>
            <a:r>
              <a:rPr lang="en-US" sz="2000" dirty="0"/>
              <a:t>11. Suppose a researcher wants to determine the average income of the families in town B having a population of 3,000 families, distributed in five clusters.  The population of each cluster as follows: Cluster 1- 800, cluster 2- 400, cluster 3 - 500, cluster 4 - 600 and cluster 5 - 700. </a:t>
            </a:r>
          </a:p>
        </p:txBody>
      </p:sp>
      <p:graphicFrame>
        <p:nvGraphicFramePr>
          <p:cNvPr id="282626" name="Object 2"/>
          <p:cNvGraphicFramePr>
            <a:graphicFrameLocks noChangeAspect="1"/>
          </p:cNvGraphicFramePr>
          <p:nvPr/>
        </p:nvGraphicFramePr>
        <p:xfrm>
          <a:off x="381000" y="3333750"/>
          <a:ext cx="3463636" cy="914400"/>
        </p:xfrm>
        <a:graphic>
          <a:graphicData uri="http://schemas.openxmlformats.org/presentationml/2006/ole">
            <mc:AlternateContent xmlns:mc="http://schemas.openxmlformats.org/markup-compatibility/2006">
              <mc:Choice xmlns:v="urn:schemas-microsoft-com:vml" Requires="v">
                <p:oleObj spid="_x0000_s282627" name="Equation" r:id="rId5" imgW="1587240" imgH="419040" progId="Equation.DSMT4">
                  <p:embed/>
                </p:oleObj>
              </mc:Choice>
              <mc:Fallback>
                <p:oleObj name="Equation" r:id="rId5" imgW="1587240" imgH="41904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3333750"/>
                        <a:ext cx="3463636"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533400" y="2647950"/>
            <a:ext cx="1371600" cy="461665"/>
          </a:xfrm>
          <a:prstGeom prst="rect">
            <a:avLst/>
          </a:prstGeom>
          <a:noFill/>
        </p:spPr>
        <p:txBody>
          <a:bodyPr wrap="square" rtlCol="0">
            <a:spAutoFit/>
          </a:bodyPr>
          <a:lstStyle/>
          <a:p>
            <a:r>
              <a:rPr lang="en-US" sz="2400" dirty="0"/>
              <a:t>Solution:</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282626"/>
                                        </p:tgtEl>
                                        <p:attrNameLst>
                                          <p:attrName>style.visibility</p:attrName>
                                        </p:attrNameLst>
                                      </p:cBhvr>
                                      <p:to>
                                        <p:strVal val="visible"/>
                                      </p:to>
                                    </p:set>
                                    <p:animEffect transition="in" filter="strips(downLeft)">
                                      <p:cBhvr>
                                        <p:cTn id="22" dur="500"/>
                                        <p:tgtEl>
                                          <p:spTgt spid="282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3200" y="483937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534400" cy="1200329"/>
          </a:xfrm>
          <a:prstGeom prst="rect">
            <a:avLst/>
          </a:prstGeom>
          <a:noFill/>
        </p:spPr>
        <p:txBody>
          <a:bodyPr wrap="square" rtlCol="0">
            <a:spAutoFit/>
          </a:bodyPr>
          <a:lstStyle/>
          <a:p>
            <a:r>
              <a:rPr lang="en-US" sz="2400" b="1" dirty="0">
                <a:solidFill>
                  <a:srgbClr val="0070C0"/>
                </a:solidFill>
              </a:rPr>
              <a:t>Sample Problem 4</a:t>
            </a:r>
            <a:r>
              <a:rPr lang="en-US" sz="2400" dirty="0">
                <a:solidFill>
                  <a:srgbClr val="0070C0"/>
                </a:solidFill>
              </a:rPr>
              <a:t>. </a:t>
            </a:r>
            <a:r>
              <a:rPr lang="en-US" sz="2400" b="1" dirty="0"/>
              <a:t>Calculate the sample size of the population below.</a:t>
            </a:r>
            <a:endParaRPr lang="en-US" sz="2400" dirty="0"/>
          </a:p>
          <a:p>
            <a:r>
              <a:rPr lang="en-US" sz="2400" dirty="0"/>
              <a:t> </a:t>
            </a: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graphicFrame>
        <p:nvGraphicFramePr>
          <p:cNvPr id="282626" name="Object 2"/>
          <p:cNvGraphicFramePr>
            <a:graphicFrameLocks noChangeAspect="1"/>
          </p:cNvGraphicFramePr>
          <p:nvPr/>
        </p:nvGraphicFramePr>
        <p:xfrm>
          <a:off x="228600" y="2038350"/>
          <a:ext cx="2667000" cy="914400"/>
        </p:xfrm>
        <a:graphic>
          <a:graphicData uri="http://schemas.openxmlformats.org/presentationml/2006/ole">
            <mc:AlternateContent xmlns:mc="http://schemas.openxmlformats.org/markup-compatibility/2006">
              <mc:Choice xmlns:v="urn:schemas-microsoft-com:vml" Requires="v">
                <p:oleObj spid="_x0000_s283651" name="Equation" r:id="rId5" imgW="1587240" imgH="419040" progId="Equation.DSMT4">
                  <p:embed/>
                </p:oleObj>
              </mc:Choice>
              <mc:Fallback>
                <p:oleObj name="Equation" r:id="rId5" imgW="1587240" imgH="4190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2038350"/>
                        <a:ext cx="2667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381000" y="1352550"/>
            <a:ext cx="1371600" cy="461665"/>
          </a:xfrm>
          <a:prstGeom prst="rect">
            <a:avLst/>
          </a:prstGeom>
          <a:noFill/>
        </p:spPr>
        <p:txBody>
          <a:bodyPr wrap="square" rtlCol="0">
            <a:spAutoFit/>
          </a:bodyPr>
          <a:lstStyle/>
          <a:p>
            <a:r>
              <a:rPr lang="en-US" sz="2400" dirty="0"/>
              <a:t>Solution:</a:t>
            </a:r>
          </a:p>
        </p:txBody>
      </p:sp>
      <p:graphicFrame>
        <p:nvGraphicFramePr>
          <p:cNvPr id="8" name="Table 7"/>
          <p:cNvGraphicFramePr>
            <a:graphicFrameLocks noGrp="1"/>
          </p:cNvGraphicFramePr>
          <p:nvPr/>
        </p:nvGraphicFramePr>
        <p:xfrm>
          <a:off x="3200400" y="971550"/>
          <a:ext cx="5562599" cy="2560320"/>
        </p:xfrm>
        <a:graphic>
          <a:graphicData uri="http://schemas.openxmlformats.org/drawingml/2006/table">
            <a:tbl>
              <a:tblPr firstRow="1" bandRow="1">
                <a:tableStyleId>{5C22544A-7EE6-4342-B048-85BDC9FD1C3A}</a:tableStyleId>
              </a:tblPr>
              <a:tblGrid>
                <a:gridCol w="993321">
                  <a:extLst>
                    <a:ext uri="{9D8B030D-6E8A-4147-A177-3AD203B41FA5}">
                      <a16:colId xmlns:a16="http://schemas.microsoft.com/office/drawing/2014/main" val="20000"/>
                    </a:ext>
                  </a:extLst>
                </a:gridCol>
                <a:gridCol w="1292679">
                  <a:extLst>
                    <a:ext uri="{9D8B030D-6E8A-4147-A177-3AD203B41FA5}">
                      <a16:colId xmlns:a16="http://schemas.microsoft.com/office/drawing/2014/main" val="20001"/>
                    </a:ext>
                  </a:extLst>
                </a:gridCol>
                <a:gridCol w="1295400">
                  <a:extLst>
                    <a:ext uri="{9D8B030D-6E8A-4147-A177-3AD203B41FA5}">
                      <a16:colId xmlns:a16="http://schemas.microsoft.com/office/drawing/2014/main" val="20002"/>
                    </a:ext>
                  </a:extLst>
                </a:gridCol>
                <a:gridCol w="1981199">
                  <a:extLst>
                    <a:ext uri="{9D8B030D-6E8A-4147-A177-3AD203B41FA5}">
                      <a16:colId xmlns:a16="http://schemas.microsoft.com/office/drawing/2014/main" val="20003"/>
                    </a:ext>
                  </a:extLst>
                </a:gridCol>
              </a:tblGrid>
              <a:tr h="270510">
                <a:tc>
                  <a:txBody>
                    <a:bodyPr/>
                    <a:lstStyle/>
                    <a:p>
                      <a:pPr algn="ctr"/>
                      <a:r>
                        <a:rPr lang="en-US" b="1" dirty="0">
                          <a:solidFill>
                            <a:schemeClr val="tx1"/>
                          </a:solidFill>
                        </a:rPr>
                        <a:t>Cluster</a:t>
                      </a:r>
                    </a:p>
                  </a:txBody>
                  <a:tcPr>
                    <a:noFill/>
                  </a:tcPr>
                </a:tc>
                <a:tc>
                  <a:txBody>
                    <a:bodyPr/>
                    <a:lstStyle/>
                    <a:p>
                      <a:pPr algn="ctr"/>
                      <a:r>
                        <a:rPr lang="en-US" b="1" dirty="0">
                          <a:solidFill>
                            <a:schemeClr val="tx1"/>
                          </a:solidFill>
                        </a:rPr>
                        <a:t>Population</a:t>
                      </a:r>
                    </a:p>
                  </a:txBody>
                  <a:tcPr>
                    <a:noFill/>
                  </a:tcPr>
                </a:tc>
                <a:tc>
                  <a:txBody>
                    <a:bodyPr/>
                    <a:lstStyle/>
                    <a:p>
                      <a:pPr algn="ctr"/>
                      <a:r>
                        <a:rPr lang="en-US" b="1" dirty="0">
                          <a:solidFill>
                            <a:schemeClr val="tx1"/>
                          </a:solidFill>
                        </a:rPr>
                        <a:t>Percentage</a:t>
                      </a:r>
                    </a:p>
                  </a:txBody>
                  <a:tcPr>
                    <a:noFill/>
                  </a:tcPr>
                </a:tc>
                <a:tc>
                  <a:txBody>
                    <a:bodyPr/>
                    <a:lstStyle/>
                    <a:p>
                      <a:pPr algn="ctr"/>
                      <a:r>
                        <a:rPr lang="en-US" b="1" dirty="0">
                          <a:solidFill>
                            <a:schemeClr val="tx1"/>
                          </a:solidFill>
                        </a:rPr>
                        <a:t>N</a:t>
                      </a:r>
                    </a:p>
                  </a:txBody>
                  <a:tcPr>
                    <a:noFill/>
                  </a:tcPr>
                </a:tc>
                <a:extLst>
                  <a:ext uri="{0D108BD9-81ED-4DB2-BD59-A6C34878D82A}">
                    <a16:rowId xmlns:a16="http://schemas.microsoft.com/office/drawing/2014/main" val="10000"/>
                  </a:ext>
                </a:extLst>
              </a:tr>
              <a:tr h="270510">
                <a:tc>
                  <a:txBody>
                    <a:bodyPr/>
                    <a:lstStyle/>
                    <a:p>
                      <a:pPr algn="ctr"/>
                      <a:r>
                        <a:rPr lang="en-US" b="1" dirty="0"/>
                        <a:t>1</a:t>
                      </a:r>
                    </a:p>
                  </a:txBody>
                  <a:tcPr>
                    <a:noFill/>
                  </a:tcPr>
                </a:tc>
                <a:tc>
                  <a:txBody>
                    <a:bodyPr/>
                    <a:lstStyle/>
                    <a:p>
                      <a:pPr algn="ctr"/>
                      <a:r>
                        <a:rPr lang="en-US" b="1" dirty="0"/>
                        <a:t>800</a:t>
                      </a:r>
                    </a:p>
                  </a:txBody>
                  <a:tcPr>
                    <a:noFill/>
                  </a:tcPr>
                </a:tc>
                <a:tc>
                  <a:txBody>
                    <a:bodyPr/>
                    <a:lstStyle/>
                    <a:p>
                      <a:pPr algn="ctr"/>
                      <a:r>
                        <a:rPr lang="en-US" b="1" dirty="0"/>
                        <a:t>27%</a:t>
                      </a:r>
                    </a:p>
                  </a:txBody>
                  <a:tcPr>
                    <a:noFill/>
                  </a:tcPr>
                </a:tc>
                <a:tc>
                  <a:txBody>
                    <a:bodyPr/>
                    <a:lstStyle/>
                    <a:p>
                      <a:pPr algn="ctr"/>
                      <a:r>
                        <a:rPr lang="en-US" b="1" dirty="0"/>
                        <a:t>0.27(353) = 95</a:t>
                      </a:r>
                    </a:p>
                  </a:txBody>
                  <a:tcPr>
                    <a:noFill/>
                  </a:tcPr>
                </a:tc>
                <a:extLst>
                  <a:ext uri="{0D108BD9-81ED-4DB2-BD59-A6C34878D82A}">
                    <a16:rowId xmlns:a16="http://schemas.microsoft.com/office/drawing/2014/main" val="10001"/>
                  </a:ext>
                </a:extLst>
              </a:tr>
              <a:tr h="270510">
                <a:tc>
                  <a:txBody>
                    <a:bodyPr/>
                    <a:lstStyle/>
                    <a:p>
                      <a:pPr algn="ctr"/>
                      <a:r>
                        <a:rPr lang="en-US" b="1" dirty="0"/>
                        <a:t>2</a:t>
                      </a:r>
                    </a:p>
                  </a:txBody>
                  <a:tcPr>
                    <a:noFill/>
                  </a:tcPr>
                </a:tc>
                <a:tc>
                  <a:txBody>
                    <a:bodyPr/>
                    <a:lstStyle/>
                    <a:p>
                      <a:pPr algn="ctr"/>
                      <a:r>
                        <a:rPr lang="en-US" b="1" dirty="0"/>
                        <a:t>400</a:t>
                      </a:r>
                    </a:p>
                  </a:txBody>
                  <a:tcPr>
                    <a:noFill/>
                  </a:tcPr>
                </a:tc>
                <a:tc>
                  <a:txBody>
                    <a:bodyPr/>
                    <a:lstStyle/>
                    <a:p>
                      <a:pPr algn="ctr"/>
                      <a:r>
                        <a:rPr lang="en-US" b="1" dirty="0"/>
                        <a:t>13%</a:t>
                      </a:r>
                    </a:p>
                  </a:txBody>
                  <a:tcPr>
                    <a:noFill/>
                  </a:tcPr>
                </a:tc>
                <a:tc>
                  <a:txBody>
                    <a:bodyPr/>
                    <a:lstStyle/>
                    <a:p>
                      <a:pPr algn="ctr"/>
                      <a:r>
                        <a:rPr lang="en-US" b="1" dirty="0"/>
                        <a:t>0.13(353)= 46</a:t>
                      </a:r>
                    </a:p>
                  </a:txBody>
                  <a:tcPr>
                    <a:noFill/>
                  </a:tcPr>
                </a:tc>
                <a:extLst>
                  <a:ext uri="{0D108BD9-81ED-4DB2-BD59-A6C34878D82A}">
                    <a16:rowId xmlns:a16="http://schemas.microsoft.com/office/drawing/2014/main" val="10002"/>
                  </a:ext>
                </a:extLst>
              </a:tr>
              <a:tr h="270510">
                <a:tc>
                  <a:txBody>
                    <a:bodyPr/>
                    <a:lstStyle/>
                    <a:p>
                      <a:pPr algn="ctr"/>
                      <a:r>
                        <a:rPr lang="en-US" b="1" dirty="0"/>
                        <a:t>3</a:t>
                      </a:r>
                    </a:p>
                  </a:txBody>
                  <a:tcPr>
                    <a:noFill/>
                  </a:tcPr>
                </a:tc>
                <a:tc>
                  <a:txBody>
                    <a:bodyPr/>
                    <a:lstStyle/>
                    <a:p>
                      <a:pPr algn="ctr"/>
                      <a:r>
                        <a:rPr lang="en-US" b="1" dirty="0"/>
                        <a:t>500</a:t>
                      </a:r>
                    </a:p>
                  </a:txBody>
                  <a:tcPr>
                    <a:noFill/>
                  </a:tcPr>
                </a:tc>
                <a:tc>
                  <a:txBody>
                    <a:bodyPr/>
                    <a:lstStyle/>
                    <a:p>
                      <a:pPr algn="ctr"/>
                      <a:r>
                        <a:rPr lang="en-US" b="1" dirty="0"/>
                        <a:t>17%</a:t>
                      </a:r>
                    </a:p>
                  </a:txBody>
                  <a:tcPr>
                    <a:noFill/>
                  </a:tcPr>
                </a:tc>
                <a:tc>
                  <a:txBody>
                    <a:bodyPr/>
                    <a:lstStyle/>
                    <a:p>
                      <a:pPr algn="ctr"/>
                      <a:r>
                        <a:rPr lang="en-US" b="1" dirty="0"/>
                        <a:t>0.17(353)= 60</a:t>
                      </a:r>
                    </a:p>
                  </a:txBody>
                  <a:tcPr>
                    <a:noFill/>
                  </a:tcPr>
                </a:tc>
                <a:extLst>
                  <a:ext uri="{0D108BD9-81ED-4DB2-BD59-A6C34878D82A}">
                    <a16:rowId xmlns:a16="http://schemas.microsoft.com/office/drawing/2014/main" val="10003"/>
                  </a:ext>
                </a:extLst>
              </a:tr>
              <a:tr h="270510">
                <a:tc>
                  <a:txBody>
                    <a:bodyPr/>
                    <a:lstStyle/>
                    <a:p>
                      <a:pPr algn="ctr"/>
                      <a:r>
                        <a:rPr lang="en-US" b="1" dirty="0"/>
                        <a:t>4</a:t>
                      </a:r>
                    </a:p>
                  </a:txBody>
                  <a:tcPr>
                    <a:noFill/>
                  </a:tcPr>
                </a:tc>
                <a:tc>
                  <a:txBody>
                    <a:bodyPr/>
                    <a:lstStyle/>
                    <a:p>
                      <a:pPr algn="ctr"/>
                      <a:r>
                        <a:rPr lang="en-US" b="1" dirty="0"/>
                        <a:t>600</a:t>
                      </a:r>
                    </a:p>
                  </a:txBody>
                  <a:tcPr>
                    <a:noFill/>
                  </a:tcPr>
                </a:tc>
                <a:tc>
                  <a:txBody>
                    <a:bodyPr/>
                    <a:lstStyle/>
                    <a:p>
                      <a:pPr algn="ctr"/>
                      <a:r>
                        <a:rPr lang="en-US" b="1" dirty="0"/>
                        <a:t>20%</a:t>
                      </a:r>
                    </a:p>
                  </a:txBody>
                  <a:tcPr>
                    <a:noFill/>
                  </a:tcPr>
                </a:tc>
                <a:tc>
                  <a:txBody>
                    <a:bodyPr/>
                    <a:lstStyle/>
                    <a:p>
                      <a:pPr algn="ctr"/>
                      <a:r>
                        <a:rPr lang="en-US" b="1" dirty="0"/>
                        <a:t>0.20(353) = 71</a:t>
                      </a:r>
                    </a:p>
                  </a:txBody>
                  <a:tcPr>
                    <a:noFill/>
                  </a:tcPr>
                </a:tc>
                <a:extLst>
                  <a:ext uri="{0D108BD9-81ED-4DB2-BD59-A6C34878D82A}">
                    <a16:rowId xmlns:a16="http://schemas.microsoft.com/office/drawing/2014/main" val="10004"/>
                  </a:ext>
                </a:extLst>
              </a:tr>
              <a:tr h="270510">
                <a:tc>
                  <a:txBody>
                    <a:bodyPr/>
                    <a:lstStyle/>
                    <a:p>
                      <a:pPr algn="ctr"/>
                      <a:r>
                        <a:rPr lang="en-US" b="1" dirty="0"/>
                        <a:t>5 </a:t>
                      </a:r>
                    </a:p>
                  </a:txBody>
                  <a:tcPr>
                    <a:noFill/>
                  </a:tcPr>
                </a:tc>
                <a:tc>
                  <a:txBody>
                    <a:bodyPr/>
                    <a:lstStyle/>
                    <a:p>
                      <a:pPr algn="ctr"/>
                      <a:r>
                        <a:rPr lang="en-US" b="1" dirty="0"/>
                        <a:t>700</a:t>
                      </a:r>
                    </a:p>
                  </a:txBody>
                  <a:tcPr>
                    <a:noFill/>
                  </a:tcPr>
                </a:tc>
                <a:tc>
                  <a:txBody>
                    <a:bodyPr/>
                    <a:lstStyle/>
                    <a:p>
                      <a:pPr algn="ctr"/>
                      <a:r>
                        <a:rPr lang="en-US" b="1" dirty="0"/>
                        <a:t>23%</a:t>
                      </a:r>
                    </a:p>
                  </a:txBody>
                  <a:tcPr>
                    <a:noFill/>
                  </a:tcPr>
                </a:tc>
                <a:tc>
                  <a:txBody>
                    <a:bodyPr/>
                    <a:lstStyle/>
                    <a:p>
                      <a:pPr algn="ctr"/>
                      <a:r>
                        <a:rPr lang="en-US" b="1" dirty="0"/>
                        <a:t>0.23(353) = 81</a:t>
                      </a:r>
                    </a:p>
                  </a:txBody>
                  <a:tcPr>
                    <a:noFill/>
                  </a:tcPr>
                </a:tc>
                <a:extLst>
                  <a:ext uri="{0D108BD9-81ED-4DB2-BD59-A6C34878D82A}">
                    <a16:rowId xmlns:a16="http://schemas.microsoft.com/office/drawing/2014/main" val="10005"/>
                  </a:ext>
                </a:extLst>
              </a:tr>
              <a:tr h="270510">
                <a:tc>
                  <a:txBody>
                    <a:bodyPr/>
                    <a:lstStyle/>
                    <a:p>
                      <a:pPr algn="ctr"/>
                      <a:r>
                        <a:rPr lang="en-US" b="1" dirty="0"/>
                        <a:t>Total</a:t>
                      </a:r>
                    </a:p>
                  </a:txBody>
                  <a:tcPr>
                    <a:noFill/>
                  </a:tcPr>
                </a:tc>
                <a:tc>
                  <a:txBody>
                    <a:bodyPr/>
                    <a:lstStyle/>
                    <a:p>
                      <a:pPr algn="ctr"/>
                      <a:r>
                        <a:rPr lang="en-US" b="1" dirty="0"/>
                        <a:t>3000</a:t>
                      </a:r>
                    </a:p>
                  </a:txBody>
                  <a:tcPr>
                    <a:noFill/>
                  </a:tcPr>
                </a:tc>
                <a:tc>
                  <a:txBody>
                    <a:bodyPr/>
                    <a:lstStyle/>
                    <a:p>
                      <a:pPr algn="ctr"/>
                      <a:r>
                        <a:rPr lang="en-US" b="1" dirty="0"/>
                        <a:t>100%</a:t>
                      </a:r>
                    </a:p>
                  </a:txBody>
                  <a:tcPr>
                    <a:noFill/>
                  </a:tcPr>
                </a:tc>
                <a:tc>
                  <a:txBody>
                    <a:bodyPr/>
                    <a:lstStyle/>
                    <a:p>
                      <a:pPr algn="ctr"/>
                      <a:r>
                        <a:rPr lang="en-US" b="1" dirty="0"/>
                        <a:t>353</a:t>
                      </a:r>
                    </a:p>
                  </a:txBody>
                  <a:tcPr>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Sample and Survey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246769"/>
          </a:xfrm>
          <a:prstGeom prst="rect">
            <a:avLst/>
          </a:prstGeom>
          <a:noFill/>
        </p:spPr>
        <p:txBody>
          <a:bodyPr wrap="square" rtlCol="0">
            <a:spAutoFit/>
          </a:bodyPr>
          <a:lstStyle/>
          <a:p>
            <a:pPr algn="just"/>
            <a:r>
              <a:rPr lang="en-US" sz="2800" dirty="0"/>
              <a:t>The</a:t>
            </a:r>
            <a:r>
              <a:rPr lang="en-US" sz="2800" b="1" dirty="0"/>
              <a:t> population</a:t>
            </a:r>
            <a:r>
              <a:rPr lang="en-US" sz="2800" dirty="0"/>
              <a:t> is the totality of object, individuals, or reaction with common observable characteristics. Examples are total number of students studying in a public high school, Number of viewers of a certain show, number of registered voters and many more</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Sample and Survey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108543"/>
          </a:xfrm>
          <a:prstGeom prst="rect">
            <a:avLst/>
          </a:prstGeom>
          <a:noFill/>
        </p:spPr>
        <p:txBody>
          <a:bodyPr wrap="square" rtlCol="0">
            <a:spAutoFit/>
          </a:bodyPr>
          <a:lstStyle/>
          <a:p>
            <a:pPr algn="just"/>
            <a:r>
              <a:rPr lang="en-US" sz="2800" dirty="0"/>
              <a:t>	The </a:t>
            </a:r>
            <a:r>
              <a:rPr lang="en-US" sz="2800" b="1" dirty="0"/>
              <a:t>sampling method</a:t>
            </a:r>
            <a:r>
              <a:rPr lang="en-US" sz="2800" dirty="0"/>
              <a:t> is a method of getting a small representative from a given population.</a:t>
            </a:r>
          </a:p>
          <a:p>
            <a:pPr algn="just"/>
            <a:endParaRPr lang="en-US" sz="2800" dirty="0"/>
          </a:p>
          <a:p>
            <a:pPr algn="just"/>
            <a:r>
              <a:rPr lang="en-US" sz="2800" dirty="0"/>
              <a:t>	The</a:t>
            </a:r>
            <a:r>
              <a:rPr lang="en-US" sz="2800" b="1" dirty="0"/>
              <a:t> sample</a:t>
            </a:r>
            <a:r>
              <a:rPr lang="en-US" sz="2800" dirty="0"/>
              <a:t> is an infinite number of objects chosen from the population using sampling method. This is use to make inferences as reflection of the whole population where it drawn.</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477875"/>
          </a:xfrm>
          <a:prstGeom prst="rect">
            <a:avLst/>
          </a:prstGeom>
          <a:noFill/>
        </p:spPr>
        <p:txBody>
          <a:bodyPr wrap="square" rtlCol="0">
            <a:spAutoFit/>
          </a:bodyPr>
          <a:lstStyle/>
          <a:p>
            <a:pPr algn="just"/>
            <a:r>
              <a:rPr lang="en-US" sz="2800" dirty="0"/>
              <a:t>	</a:t>
            </a:r>
            <a:r>
              <a:rPr lang="en-US" sz="2400" b="1" dirty="0"/>
              <a:t>Qualitative Data</a:t>
            </a:r>
            <a:r>
              <a:rPr lang="en-US" sz="2400" dirty="0"/>
              <a:t> are categorical data, which take the form of categories or attributes. Examples of this data are gender weather male or female, color and status of person weather (single, married etc.). When the data is numeric, we called this quantitative, which can be concrete or continuous data.   </a:t>
            </a:r>
          </a:p>
          <a:p>
            <a:pPr algn="just"/>
            <a:endParaRPr lang="en-US" sz="2400" dirty="0"/>
          </a:p>
          <a:p>
            <a:pPr algn="just"/>
            <a:r>
              <a:rPr lang="en-US" sz="2400" b="1" dirty="0"/>
              <a:t>	Quantitative Data</a:t>
            </a:r>
            <a:r>
              <a:rPr lang="en-US" sz="2400" dirty="0"/>
              <a:t> or numerical data are obtained from measurements. Examples are test scores, age, weight, height, temperature, IQ and other measurable quantities.</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534400" cy="830997"/>
          </a:xfrm>
          <a:prstGeom prst="rect">
            <a:avLst/>
          </a:prstGeom>
          <a:noFill/>
        </p:spPr>
        <p:txBody>
          <a:bodyPr wrap="square" rtlCol="0">
            <a:spAutoFit/>
          </a:bodyPr>
          <a:lstStyle/>
          <a:p>
            <a:r>
              <a:rPr lang="en-US" sz="2400" b="1" dirty="0">
                <a:solidFill>
                  <a:srgbClr val="0070C0"/>
                </a:solidFill>
              </a:rPr>
              <a:t>Sample Problem 1.</a:t>
            </a:r>
            <a:r>
              <a:rPr lang="en-US" sz="2400" b="1" dirty="0"/>
              <a:t> Identify whether the following data is qualitative or quantitative.</a:t>
            </a:r>
            <a:endParaRPr lang="en-US" sz="2400" dirty="0"/>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304800" y="1352550"/>
            <a:ext cx="8305800" cy="3418756"/>
          </a:xfrm>
          <a:prstGeom prst="rect">
            <a:avLst/>
          </a:prstGeom>
          <a:noFill/>
        </p:spPr>
        <p:txBody>
          <a:bodyPr wrap="square" rtlCol="0">
            <a:spAutoFit/>
          </a:bodyPr>
          <a:lstStyle/>
          <a:p>
            <a:pPr>
              <a:lnSpc>
                <a:spcPct val="200000"/>
              </a:lnSpc>
            </a:pPr>
            <a:r>
              <a:rPr lang="en-US" sz="2800" dirty="0"/>
              <a:t>1. Scores in the exam.		</a:t>
            </a:r>
          </a:p>
          <a:p>
            <a:pPr>
              <a:lnSpc>
                <a:spcPct val="200000"/>
              </a:lnSpc>
            </a:pPr>
            <a:r>
              <a:rPr lang="en-US" sz="2800" dirty="0"/>
              <a:t>2. Height of the students.	</a:t>
            </a:r>
          </a:p>
          <a:p>
            <a:pPr>
              <a:lnSpc>
                <a:spcPct val="200000"/>
              </a:lnSpc>
            </a:pPr>
            <a:r>
              <a:rPr lang="en-US" sz="2800" dirty="0"/>
              <a:t>3. Educational attainment.	</a:t>
            </a:r>
          </a:p>
          <a:p>
            <a:pPr>
              <a:lnSpc>
                <a:spcPct val="200000"/>
              </a:lnSpc>
            </a:pPr>
            <a:r>
              <a:rPr lang="en-US" sz="2800" dirty="0"/>
              <a:t>4. Civil Status.			</a:t>
            </a:r>
          </a:p>
        </p:txBody>
      </p:sp>
      <p:sp>
        <p:nvSpPr>
          <p:cNvPr id="8" name="TextBox 7"/>
          <p:cNvSpPr txBox="1"/>
          <p:nvPr/>
        </p:nvSpPr>
        <p:spPr>
          <a:xfrm>
            <a:off x="4920342" y="1610178"/>
            <a:ext cx="1981200" cy="523220"/>
          </a:xfrm>
          <a:prstGeom prst="rect">
            <a:avLst/>
          </a:prstGeom>
          <a:solidFill>
            <a:srgbClr val="FFFFCC"/>
          </a:solidFill>
        </p:spPr>
        <p:txBody>
          <a:bodyPr wrap="square" rtlCol="0">
            <a:spAutoFit/>
          </a:bodyPr>
          <a:lstStyle/>
          <a:p>
            <a:r>
              <a:rPr lang="en-US" sz="2800" dirty="0"/>
              <a:t>Quantitative</a:t>
            </a:r>
          </a:p>
        </p:txBody>
      </p:sp>
      <p:sp>
        <p:nvSpPr>
          <p:cNvPr id="9" name="TextBox 8"/>
          <p:cNvSpPr txBox="1"/>
          <p:nvPr/>
        </p:nvSpPr>
        <p:spPr>
          <a:xfrm>
            <a:off x="4876800" y="2419350"/>
            <a:ext cx="1981200" cy="523220"/>
          </a:xfrm>
          <a:prstGeom prst="rect">
            <a:avLst/>
          </a:prstGeom>
          <a:solidFill>
            <a:srgbClr val="FFFFCC"/>
          </a:solidFill>
        </p:spPr>
        <p:txBody>
          <a:bodyPr wrap="square" rtlCol="0">
            <a:spAutoFit/>
          </a:bodyPr>
          <a:lstStyle/>
          <a:p>
            <a:r>
              <a:rPr lang="en-US" sz="2800" dirty="0"/>
              <a:t>Quantitative</a:t>
            </a:r>
          </a:p>
        </p:txBody>
      </p:sp>
      <p:sp>
        <p:nvSpPr>
          <p:cNvPr id="10" name="TextBox 9"/>
          <p:cNvSpPr txBox="1"/>
          <p:nvPr/>
        </p:nvSpPr>
        <p:spPr>
          <a:xfrm>
            <a:off x="4876800" y="3333750"/>
            <a:ext cx="1981200" cy="523220"/>
          </a:xfrm>
          <a:prstGeom prst="rect">
            <a:avLst/>
          </a:prstGeom>
          <a:solidFill>
            <a:srgbClr val="FFFFCC"/>
          </a:solidFill>
        </p:spPr>
        <p:txBody>
          <a:bodyPr wrap="square" rtlCol="0">
            <a:spAutoFit/>
          </a:bodyPr>
          <a:lstStyle/>
          <a:p>
            <a:r>
              <a:rPr lang="en-US" sz="2800" dirty="0"/>
              <a:t>Qualitative</a:t>
            </a:r>
          </a:p>
        </p:txBody>
      </p:sp>
      <p:sp>
        <p:nvSpPr>
          <p:cNvPr id="11" name="TextBox 10"/>
          <p:cNvSpPr txBox="1"/>
          <p:nvPr/>
        </p:nvSpPr>
        <p:spPr>
          <a:xfrm>
            <a:off x="4876800" y="4171950"/>
            <a:ext cx="1981200" cy="523220"/>
          </a:xfrm>
          <a:prstGeom prst="rect">
            <a:avLst/>
          </a:prstGeom>
          <a:solidFill>
            <a:srgbClr val="FFFFCC"/>
          </a:solidFill>
        </p:spPr>
        <p:txBody>
          <a:bodyPr wrap="square" rtlCol="0">
            <a:spAutoFit/>
          </a:bodyPr>
          <a:lstStyle/>
          <a:p>
            <a:r>
              <a:rPr lang="en-US" sz="2800" dirty="0"/>
              <a:t>Qualitative</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strips(downLeft)">
                                      <p:cBhvr>
                                        <p:cTn id="22" dur="500"/>
                                        <p:tgtEl>
                                          <p:spTgt spid="1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3" end="3"/>
                                            </p:txEl>
                                          </p:spTgt>
                                        </p:tgtEl>
                                        <p:attrNameLst>
                                          <p:attrName>style.visibility</p:attrName>
                                        </p:attrNameLst>
                                      </p:cBhvr>
                                      <p:to>
                                        <p:strVal val="visible"/>
                                      </p:to>
                                    </p:set>
                                    <p:animEffect transition="in" filter="strips(downLeft)">
                                      <p:cBhvr>
                                        <p:cTn id="27" dur="500"/>
                                        <p:tgtEl>
                                          <p:spTgt spid="1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strips(downLeft)">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animBg="1"/>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Methods of Collecting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539430"/>
          </a:xfrm>
          <a:prstGeom prst="rect">
            <a:avLst/>
          </a:prstGeom>
          <a:noFill/>
        </p:spPr>
        <p:txBody>
          <a:bodyPr wrap="square" rtlCol="0">
            <a:spAutoFit/>
          </a:bodyPr>
          <a:lstStyle/>
          <a:p>
            <a:pPr lvl="0" algn="just"/>
            <a:r>
              <a:rPr lang="en-US" sz="2800" b="1" dirty="0"/>
              <a:t>The direct interview method</a:t>
            </a:r>
            <a:r>
              <a:rPr lang="en-US" sz="2800" dirty="0"/>
              <a:t>. This is the method of person-person exchange between the interviewer and the interviewee.</a:t>
            </a:r>
          </a:p>
          <a:p>
            <a:pPr lvl="0" algn="just"/>
            <a:endParaRPr lang="en-US" sz="2800" dirty="0"/>
          </a:p>
          <a:p>
            <a:pPr lvl="0" algn="just"/>
            <a:r>
              <a:rPr lang="en-US" sz="2800" b="1" dirty="0"/>
              <a:t>The indirect questionnaire method</a:t>
            </a:r>
            <a:r>
              <a:rPr lang="en-US" sz="2800" dirty="0"/>
              <a:t>. In this method written responses are given to prepared questions. A questionnaire is a list of study, that can be mailed or hand carried. </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Methods of Collecting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970318"/>
          </a:xfrm>
          <a:prstGeom prst="rect">
            <a:avLst/>
          </a:prstGeom>
          <a:noFill/>
        </p:spPr>
        <p:txBody>
          <a:bodyPr wrap="square" rtlCol="0">
            <a:spAutoFit/>
          </a:bodyPr>
          <a:lstStyle/>
          <a:p>
            <a:pPr lvl="0" algn="just"/>
            <a:r>
              <a:rPr lang="en-US" sz="2800" b="1" dirty="0"/>
              <a:t>The registration method</a:t>
            </a:r>
            <a:r>
              <a:rPr lang="en-US" sz="2800" dirty="0"/>
              <a:t>. This method of gathering information is enforced by certain laws.  Examples are registration of birth, deaths, motor vehicle, marriages and licenses. </a:t>
            </a:r>
          </a:p>
          <a:p>
            <a:pPr lvl="0" algn="just"/>
            <a:r>
              <a:rPr lang="en-US" sz="2800" b="1" dirty="0"/>
              <a:t>The observation method</a:t>
            </a:r>
            <a:r>
              <a:rPr lang="en-US" sz="2800" dirty="0"/>
              <a:t>. In this method the investigator observes the behavior of persons or organizations and their outcomes. The methods makes possible the recording and behavior at the appropriate time and place.</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Methods of Collecting Data</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700" b="1" dirty="0">
                <a:latin typeface="Cambria" panose="02040503050406030204" pitchFamily="18" charset="0"/>
              </a:rPr>
              <a:t>Sample and Survey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pPr lvl="0"/>
            <a:r>
              <a:rPr lang="en-US" sz="2800" b="1" dirty="0"/>
              <a:t>The experiment method</a:t>
            </a:r>
            <a:r>
              <a:rPr lang="en-US" sz="2800" dirty="0"/>
              <a:t>. This method is used when the objective is to determine the cause and effect relationship of certain phenomena under controlled conditions. Science research usually uses the experiment method.</a:t>
            </a:r>
          </a:p>
          <a:p>
            <a:pPr lvl="0" algn="just"/>
            <a:endParaRPr lang="en-US" sz="2800" dirty="0"/>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809</TotalTime>
  <Words>1125</Words>
  <Application>Microsoft Office PowerPoint</Application>
  <PresentationFormat>On-screen Show (16:9)</PresentationFormat>
  <Paragraphs>166</Paragraphs>
  <Slides>21</Slides>
  <Notes>20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7" baseType="lpstr">
      <vt:lpstr>Arial</vt:lpstr>
      <vt:lpstr>Calibri</vt:lpstr>
      <vt:lpstr>Cambria</vt:lpstr>
      <vt:lpstr>Symbol</vt:lpstr>
      <vt:lpstr>Office Theme</vt:lpstr>
      <vt:lpstr>Equation</vt:lpstr>
      <vt:lpstr>Samples and Surveys</vt:lpstr>
      <vt:lpstr>Sample and Survey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Jeff Twiddy</cp:lastModifiedBy>
  <cp:revision>201</cp:revision>
  <dcterms:created xsi:type="dcterms:W3CDTF">2016-12-20T05:05:08Z</dcterms:created>
  <dcterms:modified xsi:type="dcterms:W3CDTF">2017-02-15T15:42:46Z</dcterms:modified>
</cp:coreProperties>
</file>